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66" r:id="rId5"/>
    <p:sldId id="267" r:id="rId6"/>
    <p:sldId id="268" r:id="rId7"/>
    <p:sldId id="271" r:id="rId8"/>
    <p:sldId id="269" r:id="rId9"/>
    <p:sldId id="270" r:id="rId1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A7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-2147482623" name="图片 4" descr="3D截屏 the whol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315" y="271145"/>
            <a:ext cx="8580755" cy="38481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7" name="直接箭头连接符 16"/>
          <p:cNvCxnSpPr/>
          <p:nvPr/>
        </p:nvCxnSpPr>
        <p:spPr>
          <a:xfrm>
            <a:off x="5871210" y="4378325"/>
            <a:ext cx="0" cy="342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6055995" y="4352925"/>
            <a:ext cx="20040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simplified</a:t>
            </a:r>
            <a:endParaRPr lang="en-US" altLang="zh-CN"/>
          </a:p>
        </p:txBody>
      </p:sp>
      <p:grpSp>
        <p:nvGrpSpPr>
          <p:cNvPr id="33" name="组合 32"/>
          <p:cNvGrpSpPr/>
          <p:nvPr/>
        </p:nvGrpSpPr>
        <p:grpSpPr>
          <a:xfrm rot="0">
            <a:off x="2012315" y="5103495"/>
            <a:ext cx="8219440" cy="915670"/>
            <a:chOff x="2833" y="7124"/>
            <a:chExt cx="12944" cy="1442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2833" y="7124"/>
              <a:ext cx="10" cy="14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/>
            <p:cNvGrpSpPr/>
            <p:nvPr/>
          </p:nvGrpSpPr>
          <p:grpSpPr>
            <a:xfrm>
              <a:off x="2843" y="7124"/>
              <a:ext cx="12935" cy="744"/>
              <a:chOff x="3200" y="7604"/>
              <a:chExt cx="12935" cy="744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3200" y="7604"/>
                <a:ext cx="1250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5682" y="7604"/>
                <a:ext cx="0" cy="74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矩形 26"/>
              <p:cNvSpPr/>
              <p:nvPr/>
            </p:nvSpPr>
            <p:spPr>
              <a:xfrm>
                <a:off x="15271" y="7784"/>
                <a:ext cx="864" cy="38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4818" y="7739"/>
                <a:ext cx="864" cy="47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 rot="0">
            <a:off x="1591310" y="5103495"/>
            <a:ext cx="8366760" cy="1529715"/>
            <a:chOff x="2506" y="8037"/>
            <a:chExt cx="13176" cy="2409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179" y="10446"/>
              <a:ext cx="1250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9246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2309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827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6065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5672" y="8616"/>
              <a:ext cx="10" cy="183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179" y="9304"/>
              <a:ext cx="0" cy="11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2309" y="9295"/>
              <a:ext cx="3363" cy="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065" y="9720"/>
              <a:ext cx="110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166" y="9720"/>
              <a:ext cx="0" cy="70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文本框 1"/>
            <p:cNvSpPr txBox="1"/>
            <p:nvPr/>
          </p:nvSpPr>
          <p:spPr>
            <a:xfrm>
              <a:off x="13107" y="8431"/>
              <a:ext cx="132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Calibri" panose="020F0502020204030204" charset="0"/>
                </a:rPr>
                <a:t>1</a:t>
              </a:r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3107" y="9585"/>
              <a:ext cx="132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2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827" y="9242"/>
              <a:ext cx="148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3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246" y="9242"/>
              <a:ext cx="15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4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506" y="9504"/>
              <a:ext cx="673" cy="43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843" y="9585"/>
              <a:ext cx="673" cy="3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179" y="9534"/>
              <a:ext cx="552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0043160" y="6248400"/>
            <a:ext cx="19659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bottom</a:t>
            </a:r>
            <a:endParaRPr lang="en-US" altLang="zh-CN"/>
          </a:p>
        </p:txBody>
      </p:sp>
      <p:sp>
        <p:nvSpPr>
          <p:cNvPr id="38" name="文本框 37"/>
          <p:cNvSpPr txBox="1"/>
          <p:nvPr/>
        </p:nvSpPr>
        <p:spPr>
          <a:xfrm>
            <a:off x="10232390" y="4919345"/>
            <a:ext cx="1219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cover</a:t>
            </a:r>
            <a:endParaRPr lang="en-US" altLang="zh-CN"/>
          </a:p>
        </p:txBody>
      </p:sp>
      <p:sp>
        <p:nvSpPr>
          <p:cNvPr id="39" name="文本框 38"/>
          <p:cNvSpPr txBox="1"/>
          <p:nvPr/>
        </p:nvSpPr>
        <p:spPr>
          <a:xfrm>
            <a:off x="3851275" y="6212205"/>
            <a:ext cx="969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 pump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-2147482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37" grpId="0"/>
      <p:bldP spid="38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 rot="0">
            <a:off x="2042795" y="2421255"/>
            <a:ext cx="8219440" cy="915670"/>
            <a:chOff x="2833" y="7124"/>
            <a:chExt cx="12944" cy="1442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2833" y="7124"/>
              <a:ext cx="10" cy="14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/>
            <p:cNvGrpSpPr/>
            <p:nvPr/>
          </p:nvGrpSpPr>
          <p:grpSpPr>
            <a:xfrm>
              <a:off x="2843" y="7124"/>
              <a:ext cx="12935" cy="744"/>
              <a:chOff x="3200" y="7604"/>
              <a:chExt cx="12935" cy="744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3200" y="7604"/>
                <a:ext cx="1250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5682" y="7604"/>
                <a:ext cx="0" cy="74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矩形 26"/>
              <p:cNvSpPr/>
              <p:nvPr/>
            </p:nvSpPr>
            <p:spPr>
              <a:xfrm>
                <a:off x="15271" y="7784"/>
                <a:ext cx="864" cy="38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4818" y="7739"/>
                <a:ext cx="864" cy="47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 rot="0">
            <a:off x="1621790" y="2421255"/>
            <a:ext cx="8366760" cy="1529715"/>
            <a:chOff x="2506" y="8037"/>
            <a:chExt cx="13176" cy="2409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3179" y="10446"/>
              <a:ext cx="1250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246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2309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827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065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5672" y="8616"/>
              <a:ext cx="10" cy="183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179" y="9304"/>
              <a:ext cx="0" cy="11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12309" y="9295"/>
              <a:ext cx="3363" cy="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065" y="9720"/>
              <a:ext cx="110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7166" y="9720"/>
              <a:ext cx="0" cy="70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13107" y="8431"/>
              <a:ext cx="132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Calibri" panose="020F0502020204030204" charset="0"/>
                </a:rPr>
                <a:t>1</a:t>
              </a:r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3107" y="9585"/>
              <a:ext cx="132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2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827" y="9242"/>
              <a:ext cx="148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3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246" y="9242"/>
              <a:ext cx="15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4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2506" y="9504"/>
              <a:ext cx="673" cy="43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2843" y="9585"/>
              <a:ext cx="673" cy="3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3179" y="9534"/>
              <a:ext cx="552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2043430" y="2420620"/>
            <a:ext cx="7938770" cy="1549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621790" y="3352800"/>
            <a:ext cx="435610" cy="2743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9988550" y="2534920"/>
            <a:ext cx="287655" cy="2730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2026920" y="3368040"/>
            <a:ext cx="320040" cy="24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9815195" y="2549525"/>
            <a:ext cx="320040" cy="24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/>
        </p:nvCxnSpPr>
        <p:spPr>
          <a:xfrm>
            <a:off x="3851275" y="2438400"/>
            <a:ext cx="0" cy="14935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5867400" y="2415540"/>
            <a:ext cx="3810" cy="15538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6873240" y="2430780"/>
            <a:ext cx="0" cy="1554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H="1">
            <a:off x="7848600" y="2415540"/>
            <a:ext cx="1905" cy="1565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7841615" y="3225800"/>
            <a:ext cx="2133600" cy="0"/>
          </a:xfrm>
          <a:prstGeom prst="line">
            <a:avLst/>
          </a:prstGeom>
          <a:ln w="762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10256520" y="2514600"/>
            <a:ext cx="2011680" cy="32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72" name="直接箭头连接符 71"/>
          <p:cNvCxnSpPr/>
          <p:nvPr/>
        </p:nvCxnSpPr>
        <p:spPr>
          <a:xfrm flipH="1">
            <a:off x="10347960" y="2179320"/>
            <a:ext cx="17373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10416540" y="1704340"/>
            <a:ext cx="1600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/>
              <a:t>water</a:t>
            </a:r>
            <a:endParaRPr lang="en-US" altLang="zh-CN"/>
          </a:p>
        </p:txBody>
      </p:sp>
      <p:sp>
        <p:nvSpPr>
          <p:cNvPr id="74" name="文本框 73"/>
          <p:cNvSpPr txBox="1"/>
          <p:nvPr/>
        </p:nvSpPr>
        <p:spPr>
          <a:xfrm>
            <a:off x="10668000" y="2473325"/>
            <a:ext cx="1417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water tube</a:t>
            </a:r>
            <a:endParaRPr lang="en-US" altLang="zh-CN"/>
          </a:p>
        </p:txBody>
      </p:sp>
      <p:cxnSp>
        <p:nvCxnSpPr>
          <p:cNvPr id="75" name="直接连接符 74"/>
          <p:cNvCxnSpPr/>
          <p:nvPr/>
        </p:nvCxnSpPr>
        <p:spPr>
          <a:xfrm>
            <a:off x="3855720" y="3528060"/>
            <a:ext cx="5638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4389120" y="3543300"/>
            <a:ext cx="0" cy="411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/>
          <p:cNvSpPr txBox="1"/>
          <p:nvPr/>
        </p:nvSpPr>
        <p:spPr>
          <a:xfrm>
            <a:off x="3757295" y="3528060"/>
            <a:ext cx="947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 </a:t>
            </a:r>
            <a:r>
              <a:rPr lang="zh-CN" altLang="en-US" sz="1600"/>
              <a:t>pump</a:t>
            </a:r>
            <a:endParaRPr lang="zh-CN" altLang="en-US" sz="160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bldLvl="0" animBg="1"/>
      <p:bldP spid="73" grpId="0"/>
      <p:bldP spid="74" grpId="0"/>
      <p:bldP spid="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 rot="0">
            <a:off x="2042795" y="2421255"/>
            <a:ext cx="8219440" cy="915670"/>
            <a:chOff x="2833" y="7124"/>
            <a:chExt cx="12944" cy="1442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2833" y="7124"/>
              <a:ext cx="10" cy="14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/>
            <p:cNvGrpSpPr/>
            <p:nvPr/>
          </p:nvGrpSpPr>
          <p:grpSpPr>
            <a:xfrm>
              <a:off x="2843" y="7124"/>
              <a:ext cx="12935" cy="744"/>
              <a:chOff x="3200" y="7604"/>
              <a:chExt cx="12935" cy="744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3200" y="7604"/>
                <a:ext cx="1250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5682" y="7604"/>
                <a:ext cx="0" cy="74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矩形 26"/>
              <p:cNvSpPr/>
              <p:nvPr/>
            </p:nvSpPr>
            <p:spPr>
              <a:xfrm>
                <a:off x="15271" y="7784"/>
                <a:ext cx="864" cy="38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4818" y="7739"/>
                <a:ext cx="864" cy="47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 rot="0">
            <a:off x="1621790" y="2421255"/>
            <a:ext cx="8366760" cy="1529715"/>
            <a:chOff x="2506" y="8037"/>
            <a:chExt cx="13176" cy="2409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3179" y="10446"/>
              <a:ext cx="1250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246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2309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827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065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5672" y="8616"/>
              <a:ext cx="10" cy="183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179" y="9304"/>
              <a:ext cx="0" cy="11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12309" y="9295"/>
              <a:ext cx="3363" cy="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065" y="9720"/>
              <a:ext cx="110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7166" y="9720"/>
              <a:ext cx="0" cy="70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13107" y="8431"/>
              <a:ext cx="132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Calibri" panose="020F0502020204030204" charset="0"/>
                </a:rPr>
                <a:t>1</a:t>
              </a:r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3107" y="9585"/>
              <a:ext cx="132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2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827" y="9242"/>
              <a:ext cx="148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3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246" y="9242"/>
              <a:ext cx="15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4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2506" y="9504"/>
              <a:ext cx="673" cy="43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2843" y="9585"/>
              <a:ext cx="673" cy="3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3179" y="9534"/>
              <a:ext cx="552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2043430" y="2420620"/>
            <a:ext cx="7938770" cy="1549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621790" y="3352800"/>
            <a:ext cx="435610" cy="2743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9988550" y="2534920"/>
            <a:ext cx="287655" cy="2730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2026920" y="3368040"/>
            <a:ext cx="320040" cy="24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9815195" y="2549525"/>
            <a:ext cx="320040" cy="24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/>
        </p:nvCxnSpPr>
        <p:spPr>
          <a:xfrm>
            <a:off x="3851275" y="2438400"/>
            <a:ext cx="0" cy="14935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5867400" y="2415540"/>
            <a:ext cx="3810" cy="15538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6873240" y="2430780"/>
            <a:ext cx="0" cy="1554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7859395" y="3229610"/>
            <a:ext cx="2133600" cy="0"/>
          </a:xfrm>
          <a:prstGeom prst="line">
            <a:avLst/>
          </a:prstGeom>
          <a:ln w="762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10256520" y="2514600"/>
            <a:ext cx="2011680" cy="32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72" name="直接箭头连接符 71"/>
          <p:cNvCxnSpPr/>
          <p:nvPr/>
        </p:nvCxnSpPr>
        <p:spPr>
          <a:xfrm flipH="1">
            <a:off x="10347960" y="2179320"/>
            <a:ext cx="17373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10416540" y="1704340"/>
            <a:ext cx="1600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/>
              <a:t>water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7850505" y="2685415"/>
            <a:ext cx="2138045" cy="5441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10668000" y="2473325"/>
            <a:ext cx="1417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water tube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9357995" y="2685415"/>
            <a:ext cx="898525" cy="1390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69" name="直接连接符 68"/>
          <p:cNvCxnSpPr/>
          <p:nvPr/>
        </p:nvCxnSpPr>
        <p:spPr>
          <a:xfrm flipH="1">
            <a:off x="7848600" y="2415540"/>
            <a:ext cx="1905" cy="1565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7969885" y="4927600"/>
            <a:ext cx="2133600" cy="0"/>
          </a:xfrm>
          <a:prstGeom prst="line">
            <a:avLst/>
          </a:prstGeom>
          <a:ln w="21272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椭圆形标注 64"/>
          <p:cNvSpPr/>
          <p:nvPr/>
        </p:nvSpPr>
        <p:spPr>
          <a:xfrm>
            <a:off x="8169910" y="1470025"/>
            <a:ext cx="1986280" cy="1188720"/>
          </a:xfrm>
          <a:prstGeom prst="wedgeEllipseCallout">
            <a:avLst/>
          </a:prstGeom>
          <a:solidFill>
            <a:srgbClr val="EBA7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3-PBA &amp; Pyrethroids </a:t>
            </a:r>
            <a:endParaRPr lang="en-US" altLang="zh-CN"/>
          </a:p>
        </p:txBody>
      </p:sp>
      <p:sp>
        <p:nvSpPr>
          <p:cNvPr id="93" name="椭圆 92"/>
          <p:cNvSpPr/>
          <p:nvPr/>
        </p:nvSpPr>
        <p:spPr>
          <a:xfrm>
            <a:off x="7859395" y="3117215"/>
            <a:ext cx="2148840" cy="27432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4" name="图片 93"/>
          <p:cNvPicPr>
            <a:picLocks noChangeAspect="1"/>
          </p:cNvPicPr>
          <p:nvPr/>
        </p:nvPicPr>
        <p:blipFill>
          <a:blip r:embed="rId1"/>
          <a:srcRect l="3493" t="5862"/>
          <a:stretch>
            <a:fillRect/>
          </a:stretch>
        </p:blipFill>
        <p:spPr>
          <a:xfrm>
            <a:off x="5351145" y="4145280"/>
            <a:ext cx="2105025" cy="2447290"/>
          </a:xfrm>
          <a:prstGeom prst="rect">
            <a:avLst/>
          </a:prstGeom>
        </p:spPr>
      </p:pic>
      <p:cxnSp>
        <p:nvCxnSpPr>
          <p:cNvPr id="95" name="直接箭头连接符 94"/>
          <p:cNvCxnSpPr>
            <a:stCxn id="93" idx="4"/>
          </p:cNvCxnSpPr>
          <p:nvPr/>
        </p:nvCxnSpPr>
        <p:spPr>
          <a:xfrm flipH="1">
            <a:off x="8926195" y="3391535"/>
            <a:ext cx="7620" cy="914400"/>
          </a:xfrm>
          <a:prstGeom prst="straightConnector1">
            <a:avLst/>
          </a:prstGeom>
          <a:ln w="158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7969885" y="4713605"/>
            <a:ext cx="2133600" cy="0"/>
          </a:xfrm>
          <a:prstGeom prst="line">
            <a:avLst/>
          </a:prstGeom>
          <a:ln w="212725" cmpd="sng">
            <a:solidFill>
              <a:schemeClr val="bg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箭头连接符 96"/>
          <p:cNvCxnSpPr/>
          <p:nvPr/>
        </p:nvCxnSpPr>
        <p:spPr>
          <a:xfrm flipH="1">
            <a:off x="7484745" y="4927600"/>
            <a:ext cx="365760" cy="0"/>
          </a:xfrm>
          <a:prstGeom prst="straightConnector1">
            <a:avLst/>
          </a:prstGeom>
          <a:ln w="127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文本框 97"/>
          <p:cNvSpPr txBox="1"/>
          <p:nvPr/>
        </p:nvSpPr>
        <p:spPr>
          <a:xfrm>
            <a:off x="2835275" y="4469130"/>
            <a:ext cx="2421890" cy="916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a support covered by 0.22μm bacterial membrane</a:t>
            </a:r>
            <a:endParaRPr lang="en-US" altLang="zh-CN"/>
          </a:p>
        </p:txBody>
      </p:sp>
      <p:sp>
        <p:nvSpPr>
          <p:cNvPr id="99" name="文本框 98"/>
          <p:cNvSpPr txBox="1"/>
          <p:nvPr/>
        </p:nvSpPr>
        <p:spPr>
          <a:xfrm>
            <a:off x="9426575" y="3985260"/>
            <a:ext cx="255524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acticarbon </a:t>
            </a:r>
            <a:endParaRPr lang="zh-CN" altLang="en-US"/>
          </a:p>
          <a:p>
            <a:pPr algn="ctr"/>
            <a:r>
              <a:rPr lang="en-US" altLang="zh-CN"/>
              <a:t>(</a:t>
            </a:r>
            <a:r>
              <a:rPr lang="zh-CN" altLang="en-US"/>
              <a:t>to pretreat the water</a:t>
            </a:r>
            <a:r>
              <a:rPr lang="en-US" altLang="zh-CN"/>
              <a:t>)</a:t>
            </a:r>
            <a:endParaRPr lang="en-US" altLang="zh-CN"/>
          </a:p>
        </p:txBody>
      </p:sp>
      <p:grpSp>
        <p:nvGrpSpPr>
          <p:cNvPr id="109" name="组合 108"/>
          <p:cNvGrpSpPr/>
          <p:nvPr/>
        </p:nvGrpSpPr>
        <p:grpSpPr>
          <a:xfrm rot="7800000">
            <a:off x="8775065" y="2851150"/>
            <a:ext cx="518795" cy="240665"/>
            <a:chOff x="5561" y="1386"/>
            <a:chExt cx="2165" cy="1127"/>
          </a:xfrm>
        </p:grpSpPr>
        <p:sp>
          <p:nvSpPr>
            <p:cNvPr id="110" name="泪滴形 109"/>
            <p:cNvSpPr/>
            <p:nvPr/>
          </p:nvSpPr>
          <p:spPr>
            <a:xfrm rot="2220000">
              <a:off x="6376" y="1718"/>
              <a:ext cx="264" cy="92"/>
            </a:xfrm>
            <a:prstGeom prst="teardrop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1" name="泪滴形 110"/>
            <p:cNvSpPr/>
            <p:nvPr/>
          </p:nvSpPr>
          <p:spPr>
            <a:xfrm rot="13800000">
              <a:off x="6696" y="1472"/>
              <a:ext cx="264" cy="92"/>
            </a:xfrm>
            <a:prstGeom prst="teardrop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2" name="泪滴形 111"/>
            <p:cNvSpPr/>
            <p:nvPr/>
          </p:nvSpPr>
          <p:spPr>
            <a:xfrm rot="18420000">
              <a:off x="7035" y="2223"/>
              <a:ext cx="92" cy="264"/>
            </a:xfrm>
            <a:prstGeom prst="teardrop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3" name="泪滴形 112"/>
            <p:cNvSpPr/>
            <p:nvPr/>
          </p:nvSpPr>
          <p:spPr>
            <a:xfrm rot="2220000">
              <a:off x="6240" y="2421"/>
              <a:ext cx="264" cy="92"/>
            </a:xfrm>
            <a:prstGeom prst="teardrop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4" name="泪滴形 113"/>
            <p:cNvSpPr/>
            <p:nvPr/>
          </p:nvSpPr>
          <p:spPr>
            <a:xfrm rot="2220000">
              <a:off x="7462" y="2272"/>
              <a:ext cx="264" cy="92"/>
            </a:xfrm>
            <a:prstGeom prst="teardrop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5" name="泪滴形 114"/>
            <p:cNvSpPr/>
            <p:nvPr/>
          </p:nvSpPr>
          <p:spPr>
            <a:xfrm rot="2880000">
              <a:off x="5475" y="1668"/>
              <a:ext cx="264" cy="92"/>
            </a:xfrm>
            <a:prstGeom prst="teardrop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6" name="泪滴形 115"/>
            <p:cNvSpPr/>
            <p:nvPr/>
          </p:nvSpPr>
          <p:spPr>
            <a:xfrm rot="19380000">
              <a:off x="6462" y="1885"/>
              <a:ext cx="92" cy="264"/>
            </a:xfrm>
            <a:prstGeom prst="teardrop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7990205" y="2689225"/>
            <a:ext cx="1635760" cy="541655"/>
            <a:chOff x="4981" y="1386"/>
            <a:chExt cx="3378" cy="1423"/>
          </a:xfrm>
        </p:grpSpPr>
        <p:grpSp>
          <p:nvGrpSpPr>
            <p:cNvPr id="100" name="组合 99"/>
            <p:cNvGrpSpPr/>
            <p:nvPr/>
          </p:nvGrpSpPr>
          <p:grpSpPr>
            <a:xfrm>
              <a:off x="5561" y="1386"/>
              <a:ext cx="2165" cy="1127"/>
              <a:chOff x="5561" y="1386"/>
              <a:chExt cx="2165" cy="1127"/>
            </a:xfrm>
          </p:grpSpPr>
          <p:sp>
            <p:nvSpPr>
              <p:cNvPr id="5" name="泪滴形 4"/>
              <p:cNvSpPr/>
              <p:nvPr/>
            </p:nvSpPr>
            <p:spPr>
              <a:xfrm rot="2220000">
                <a:off x="6376" y="1718"/>
                <a:ext cx="264" cy="92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6" name="泪滴形 5"/>
              <p:cNvSpPr/>
              <p:nvPr/>
            </p:nvSpPr>
            <p:spPr>
              <a:xfrm rot="13800000">
                <a:off x="6696" y="1472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7" name="泪滴形 6"/>
              <p:cNvSpPr/>
              <p:nvPr/>
            </p:nvSpPr>
            <p:spPr>
              <a:xfrm rot="18420000">
                <a:off x="7035" y="2223"/>
                <a:ext cx="92" cy="264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8" name="泪滴形 7"/>
              <p:cNvSpPr/>
              <p:nvPr/>
            </p:nvSpPr>
            <p:spPr>
              <a:xfrm rot="2220000">
                <a:off x="6240" y="2421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9" name="泪滴形 8"/>
              <p:cNvSpPr/>
              <p:nvPr/>
            </p:nvSpPr>
            <p:spPr>
              <a:xfrm rot="2220000">
                <a:off x="7462" y="2272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" name="泪滴形 9"/>
              <p:cNvSpPr/>
              <p:nvPr/>
            </p:nvSpPr>
            <p:spPr>
              <a:xfrm rot="2880000">
                <a:off x="5475" y="1668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1" name="泪滴形 10"/>
              <p:cNvSpPr/>
              <p:nvPr/>
            </p:nvSpPr>
            <p:spPr>
              <a:xfrm rot="19380000">
                <a:off x="6462" y="1885"/>
                <a:ext cx="92" cy="264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 rot="19980000">
              <a:off x="4981" y="1455"/>
              <a:ext cx="2165" cy="1127"/>
              <a:chOff x="5561" y="1386"/>
              <a:chExt cx="2165" cy="1127"/>
            </a:xfrm>
          </p:grpSpPr>
          <p:sp>
            <p:nvSpPr>
              <p:cNvPr id="102" name="泪滴形 101"/>
              <p:cNvSpPr/>
              <p:nvPr/>
            </p:nvSpPr>
            <p:spPr>
              <a:xfrm rot="2220000">
                <a:off x="6376" y="1718"/>
                <a:ext cx="264" cy="92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3" name="泪滴形 102"/>
              <p:cNvSpPr/>
              <p:nvPr/>
            </p:nvSpPr>
            <p:spPr>
              <a:xfrm rot="13800000">
                <a:off x="6696" y="1472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4" name="泪滴形 103"/>
              <p:cNvSpPr/>
              <p:nvPr/>
            </p:nvSpPr>
            <p:spPr>
              <a:xfrm rot="18420000">
                <a:off x="7035" y="2223"/>
                <a:ext cx="92" cy="264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5" name="泪滴形 104"/>
              <p:cNvSpPr/>
              <p:nvPr/>
            </p:nvSpPr>
            <p:spPr>
              <a:xfrm rot="2220000">
                <a:off x="6240" y="2421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6" name="泪滴形 105"/>
              <p:cNvSpPr/>
              <p:nvPr/>
            </p:nvSpPr>
            <p:spPr>
              <a:xfrm rot="2220000">
                <a:off x="7462" y="2272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7" name="泪滴形 106"/>
              <p:cNvSpPr/>
              <p:nvPr/>
            </p:nvSpPr>
            <p:spPr>
              <a:xfrm rot="2880000">
                <a:off x="5475" y="1668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8" name="泪滴形 107"/>
              <p:cNvSpPr/>
              <p:nvPr/>
            </p:nvSpPr>
            <p:spPr>
              <a:xfrm rot="19380000">
                <a:off x="6462" y="1885"/>
                <a:ext cx="92" cy="264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6195" y="1683"/>
              <a:ext cx="2165" cy="1127"/>
              <a:chOff x="5561" y="1386"/>
              <a:chExt cx="2165" cy="1127"/>
            </a:xfrm>
          </p:grpSpPr>
          <p:sp>
            <p:nvSpPr>
              <p:cNvPr id="118" name="泪滴形 117"/>
              <p:cNvSpPr/>
              <p:nvPr/>
            </p:nvSpPr>
            <p:spPr>
              <a:xfrm rot="2220000">
                <a:off x="6376" y="1718"/>
                <a:ext cx="264" cy="92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19" name="泪滴形 118"/>
              <p:cNvSpPr/>
              <p:nvPr/>
            </p:nvSpPr>
            <p:spPr>
              <a:xfrm rot="13800000">
                <a:off x="6696" y="1472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0" name="泪滴形 119"/>
              <p:cNvSpPr/>
              <p:nvPr/>
            </p:nvSpPr>
            <p:spPr>
              <a:xfrm rot="18420000">
                <a:off x="7035" y="2223"/>
                <a:ext cx="92" cy="264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1" name="泪滴形 120"/>
              <p:cNvSpPr/>
              <p:nvPr/>
            </p:nvSpPr>
            <p:spPr>
              <a:xfrm rot="2220000">
                <a:off x="6240" y="2421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2" name="泪滴形 121"/>
              <p:cNvSpPr/>
              <p:nvPr/>
            </p:nvSpPr>
            <p:spPr>
              <a:xfrm rot="2220000">
                <a:off x="7462" y="2272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3" name="泪滴形 122"/>
              <p:cNvSpPr/>
              <p:nvPr/>
            </p:nvSpPr>
            <p:spPr>
              <a:xfrm rot="2880000">
                <a:off x="5475" y="1668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4" name="泪滴形 123"/>
              <p:cNvSpPr/>
              <p:nvPr/>
            </p:nvSpPr>
            <p:spPr>
              <a:xfrm rot="19380000">
                <a:off x="6462" y="1885"/>
                <a:ext cx="92" cy="264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26" name="直接连接符 125"/>
          <p:cNvCxnSpPr/>
          <p:nvPr/>
        </p:nvCxnSpPr>
        <p:spPr>
          <a:xfrm>
            <a:off x="3855720" y="3528060"/>
            <a:ext cx="5638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>
            <a:off x="4389120" y="3543300"/>
            <a:ext cx="0" cy="411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文本框 127"/>
          <p:cNvSpPr txBox="1"/>
          <p:nvPr/>
        </p:nvSpPr>
        <p:spPr>
          <a:xfrm>
            <a:off x="3757295" y="3528060"/>
            <a:ext cx="947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 </a:t>
            </a:r>
            <a:r>
              <a:rPr lang="zh-CN" altLang="en-US" sz="1600"/>
              <a:t>pump</a:t>
            </a:r>
            <a:endParaRPr lang="zh-CN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1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bldLvl="0" animBg="1"/>
      <p:bldP spid="93" grpId="0" bldLvl="0" animBg="1"/>
      <p:bldP spid="98" grpId="0"/>
      <p:bldP spid="99" grpId="0"/>
      <p:bldP spid="1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 rot="0">
            <a:off x="2042795" y="2421255"/>
            <a:ext cx="8219440" cy="915670"/>
            <a:chOff x="2833" y="7124"/>
            <a:chExt cx="12944" cy="1442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2833" y="7124"/>
              <a:ext cx="10" cy="14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/>
            <p:cNvGrpSpPr/>
            <p:nvPr/>
          </p:nvGrpSpPr>
          <p:grpSpPr>
            <a:xfrm>
              <a:off x="2843" y="7124"/>
              <a:ext cx="12935" cy="744"/>
              <a:chOff x="3200" y="7604"/>
              <a:chExt cx="12935" cy="744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3200" y="7604"/>
                <a:ext cx="1250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5682" y="7604"/>
                <a:ext cx="0" cy="74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矩形 26"/>
              <p:cNvSpPr/>
              <p:nvPr/>
            </p:nvSpPr>
            <p:spPr>
              <a:xfrm>
                <a:off x="15271" y="7784"/>
                <a:ext cx="864" cy="38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4818" y="7739"/>
                <a:ext cx="864" cy="47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 rot="0">
            <a:off x="1621790" y="2421255"/>
            <a:ext cx="8366760" cy="1529715"/>
            <a:chOff x="2506" y="8037"/>
            <a:chExt cx="13176" cy="2409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3179" y="10446"/>
              <a:ext cx="1250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246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2309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827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065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5672" y="8616"/>
              <a:ext cx="10" cy="183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179" y="9304"/>
              <a:ext cx="0" cy="11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12309" y="9295"/>
              <a:ext cx="3363" cy="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065" y="9720"/>
              <a:ext cx="110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7166" y="9720"/>
              <a:ext cx="0" cy="70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13107" y="8431"/>
              <a:ext cx="132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Calibri" panose="020F0502020204030204" charset="0"/>
                </a:rPr>
                <a:t>1</a:t>
              </a:r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3107" y="9585"/>
              <a:ext cx="132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2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827" y="9242"/>
              <a:ext cx="148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3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246" y="9242"/>
              <a:ext cx="15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4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2506" y="9504"/>
              <a:ext cx="673" cy="43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2843" y="9585"/>
              <a:ext cx="673" cy="3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3179" y="9534"/>
              <a:ext cx="552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2043430" y="2420620"/>
            <a:ext cx="7938770" cy="1549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621790" y="3352800"/>
            <a:ext cx="435610" cy="2743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9988550" y="2534920"/>
            <a:ext cx="287655" cy="2730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2026920" y="3368040"/>
            <a:ext cx="320040" cy="24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9815195" y="2549525"/>
            <a:ext cx="320040" cy="24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/>
        </p:nvCxnSpPr>
        <p:spPr>
          <a:xfrm>
            <a:off x="3851275" y="2438400"/>
            <a:ext cx="0" cy="14935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5867400" y="2415540"/>
            <a:ext cx="3810" cy="15538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6873240" y="2430780"/>
            <a:ext cx="0" cy="1554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7848600" y="3352800"/>
            <a:ext cx="2133600" cy="0"/>
          </a:xfrm>
          <a:prstGeom prst="line">
            <a:avLst/>
          </a:prstGeom>
          <a:ln w="762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10256520" y="2514600"/>
            <a:ext cx="2011680" cy="32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72" name="直接箭头连接符 71"/>
          <p:cNvCxnSpPr/>
          <p:nvPr/>
        </p:nvCxnSpPr>
        <p:spPr>
          <a:xfrm flipH="1">
            <a:off x="10347960" y="2179320"/>
            <a:ext cx="17373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10416540" y="1704340"/>
            <a:ext cx="1600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/>
              <a:t>water</a:t>
            </a:r>
            <a:endParaRPr lang="en-US" altLang="zh-CN"/>
          </a:p>
        </p:txBody>
      </p:sp>
      <p:sp>
        <p:nvSpPr>
          <p:cNvPr id="74" name="文本框 73"/>
          <p:cNvSpPr txBox="1"/>
          <p:nvPr/>
        </p:nvSpPr>
        <p:spPr>
          <a:xfrm>
            <a:off x="10668000" y="2473325"/>
            <a:ext cx="1417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water tube</a:t>
            </a:r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7848600" y="3373120"/>
            <a:ext cx="2126615" cy="5778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69" name="直接连接符 68"/>
          <p:cNvCxnSpPr/>
          <p:nvPr/>
        </p:nvCxnSpPr>
        <p:spPr>
          <a:xfrm flipH="1">
            <a:off x="7848600" y="2415540"/>
            <a:ext cx="1905" cy="1565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0155" y="4231640"/>
            <a:ext cx="1171575" cy="2143125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7663815" y="2400300"/>
            <a:ext cx="365760" cy="156972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5" name="直接箭头连接符 14"/>
          <p:cNvCxnSpPr>
            <a:stCxn id="14" idx="2"/>
          </p:cNvCxnSpPr>
          <p:nvPr/>
        </p:nvCxnSpPr>
        <p:spPr>
          <a:xfrm flipH="1">
            <a:off x="6812280" y="3185160"/>
            <a:ext cx="851535" cy="1409700"/>
          </a:xfrm>
          <a:prstGeom prst="straightConnector1">
            <a:avLst/>
          </a:prstGeom>
          <a:ln w="15875">
            <a:solidFill>
              <a:srgbClr val="FF0000"/>
            </a:solidFill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流程图: 终止 23"/>
          <p:cNvSpPr/>
          <p:nvPr/>
        </p:nvSpPr>
        <p:spPr>
          <a:xfrm>
            <a:off x="9509760" y="4290060"/>
            <a:ext cx="182880" cy="1234440"/>
          </a:xfrm>
          <a:prstGeom prst="flowChartTerminato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流程图: 终止 47"/>
          <p:cNvSpPr/>
          <p:nvPr/>
        </p:nvSpPr>
        <p:spPr>
          <a:xfrm rot="16500000" flipH="1">
            <a:off x="8256905" y="3576320"/>
            <a:ext cx="76200" cy="473075"/>
          </a:xfrm>
          <a:prstGeom prst="flowChartTerminato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4" name="流程图: 终止 63"/>
          <p:cNvSpPr/>
          <p:nvPr/>
        </p:nvSpPr>
        <p:spPr>
          <a:xfrm rot="3060000" flipH="1">
            <a:off x="8554085" y="3398520"/>
            <a:ext cx="76200" cy="473075"/>
          </a:xfrm>
          <a:prstGeom prst="flowChartTerminato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5" name="流程图: 终止 64"/>
          <p:cNvSpPr/>
          <p:nvPr/>
        </p:nvSpPr>
        <p:spPr>
          <a:xfrm rot="960000" flipH="1">
            <a:off x="8968740" y="3445510"/>
            <a:ext cx="76200" cy="473075"/>
          </a:xfrm>
          <a:prstGeom prst="flowChartTerminato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5" name="流程图: 终止 74"/>
          <p:cNvSpPr/>
          <p:nvPr/>
        </p:nvSpPr>
        <p:spPr>
          <a:xfrm rot="17580000" flipH="1">
            <a:off x="9253220" y="3444875"/>
            <a:ext cx="76200" cy="473075"/>
          </a:xfrm>
          <a:prstGeom prst="flowChartTerminato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3" name="流程图: 终止 92"/>
          <p:cNvSpPr/>
          <p:nvPr/>
        </p:nvSpPr>
        <p:spPr>
          <a:xfrm rot="15480000" flipH="1">
            <a:off x="8789670" y="3477260"/>
            <a:ext cx="76200" cy="473075"/>
          </a:xfrm>
          <a:prstGeom prst="flowChartTerminato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4860000">
            <a:off x="8697595" y="3244850"/>
            <a:ext cx="194310" cy="935355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95" name="直接箭头连接符 94"/>
          <p:cNvCxnSpPr>
            <a:stCxn id="94" idx="7"/>
          </p:cNvCxnSpPr>
          <p:nvPr/>
        </p:nvCxnSpPr>
        <p:spPr>
          <a:xfrm>
            <a:off x="9131935" y="3728720"/>
            <a:ext cx="286385" cy="66802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6" name="文本框 95"/>
          <p:cNvSpPr txBox="1"/>
          <p:nvPr/>
        </p:nvSpPr>
        <p:spPr>
          <a:xfrm>
            <a:off x="8090535" y="5646420"/>
            <a:ext cx="302069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Sphingobium wenxiniae JZ-1</a:t>
            </a:r>
            <a:endParaRPr lang="zh-CN" altLang="en-US"/>
          </a:p>
          <a:p>
            <a:r>
              <a:rPr lang="zh-CN" altLang="en-US"/>
              <a:t> </a:t>
            </a:r>
            <a:r>
              <a:rPr lang="en-US" altLang="zh-CN"/>
              <a:t>(</a:t>
            </a:r>
            <a:r>
              <a:rPr lang="zh-CN" altLang="en-US"/>
              <a:t>degrade pyrethroids</a:t>
            </a:r>
            <a:r>
              <a:rPr lang="en-US" altLang="zh-CN"/>
              <a:t>)</a:t>
            </a:r>
            <a:endParaRPr lang="en-US" altLang="zh-CN"/>
          </a:p>
        </p:txBody>
      </p:sp>
      <p:grpSp>
        <p:nvGrpSpPr>
          <p:cNvPr id="125" name="组合 124"/>
          <p:cNvGrpSpPr/>
          <p:nvPr/>
        </p:nvGrpSpPr>
        <p:grpSpPr>
          <a:xfrm>
            <a:off x="8245475" y="3347085"/>
            <a:ext cx="1635760" cy="541655"/>
            <a:chOff x="4981" y="1386"/>
            <a:chExt cx="3378" cy="1423"/>
          </a:xfrm>
        </p:grpSpPr>
        <p:grpSp>
          <p:nvGrpSpPr>
            <p:cNvPr id="100" name="组合 99"/>
            <p:cNvGrpSpPr/>
            <p:nvPr/>
          </p:nvGrpSpPr>
          <p:grpSpPr>
            <a:xfrm>
              <a:off x="5561" y="1386"/>
              <a:ext cx="2165" cy="1127"/>
              <a:chOff x="5561" y="1386"/>
              <a:chExt cx="2165" cy="1127"/>
            </a:xfrm>
          </p:grpSpPr>
          <p:sp>
            <p:nvSpPr>
              <p:cNvPr id="97" name="泪滴形 96"/>
              <p:cNvSpPr/>
              <p:nvPr/>
            </p:nvSpPr>
            <p:spPr>
              <a:xfrm rot="2220000">
                <a:off x="6376" y="1718"/>
                <a:ext cx="264" cy="92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98" name="泪滴形 97"/>
              <p:cNvSpPr/>
              <p:nvPr/>
            </p:nvSpPr>
            <p:spPr>
              <a:xfrm rot="13800000">
                <a:off x="6696" y="1472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99" name="泪滴形 98"/>
              <p:cNvSpPr/>
              <p:nvPr/>
            </p:nvSpPr>
            <p:spPr>
              <a:xfrm rot="18420000">
                <a:off x="7035" y="2223"/>
                <a:ext cx="92" cy="264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1" name="泪滴形 100"/>
              <p:cNvSpPr/>
              <p:nvPr/>
            </p:nvSpPr>
            <p:spPr>
              <a:xfrm rot="2220000">
                <a:off x="6240" y="2421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2" name="泪滴形 101"/>
              <p:cNvSpPr/>
              <p:nvPr/>
            </p:nvSpPr>
            <p:spPr>
              <a:xfrm rot="2220000">
                <a:off x="7462" y="2272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3" name="泪滴形 102"/>
              <p:cNvSpPr/>
              <p:nvPr/>
            </p:nvSpPr>
            <p:spPr>
              <a:xfrm rot="2880000">
                <a:off x="5475" y="1668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4" name="泪滴形 103"/>
              <p:cNvSpPr/>
              <p:nvPr/>
            </p:nvSpPr>
            <p:spPr>
              <a:xfrm rot="19380000">
                <a:off x="6462" y="1885"/>
                <a:ext cx="92" cy="264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 rot="19980000">
              <a:off x="4981" y="1455"/>
              <a:ext cx="2165" cy="1127"/>
              <a:chOff x="5561" y="1386"/>
              <a:chExt cx="2165" cy="1127"/>
            </a:xfrm>
          </p:grpSpPr>
          <p:sp>
            <p:nvSpPr>
              <p:cNvPr id="106" name="泪滴形 105"/>
              <p:cNvSpPr/>
              <p:nvPr/>
            </p:nvSpPr>
            <p:spPr>
              <a:xfrm rot="2220000">
                <a:off x="6376" y="1718"/>
                <a:ext cx="264" cy="92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7" name="泪滴形 106"/>
              <p:cNvSpPr/>
              <p:nvPr/>
            </p:nvSpPr>
            <p:spPr>
              <a:xfrm rot="13800000">
                <a:off x="6696" y="1472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8" name="泪滴形 107"/>
              <p:cNvSpPr/>
              <p:nvPr/>
            </p:nvSpPr>
            <p:spPr>
              <a:xfrm rot="18420000">
                <a:off x="7035" y="2223"/>
                <a:ext cx="92" cy="264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9" name="泪滴形 108"/>
              <p:cNvSpPr/>
              <p:nvPr/>
            </p:nvSpPr>
            <p:spPr>
              <a:xfrm rot="2220000">
                <a:off x="6240" y="2421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10" name="泪滴形 109"/>
              <p:cNvSpPr/>
              <p:nvPr/>
            </p:nvSpPr>
            <p:spPr>
              <a:xfrm rot="2220000">
                <a:off x="7462" y="2272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11" name="泪滴形 110"/>
              <p:cNvSpPr/>
              <p:nvPr/>
            </p:nvSpPr>
            <p:spPr>
              <a:xfrm rot="2880000">
                <a:off x="5475" y="1668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12" name="泪滴形 111"/>
              <p:cNvSpPr/>
              <p:nvPr/>
            </p:nvSpPr>
            <p:spPr>
              <a:xfrm rot="19380000">
                <a:off x="6462" y="1885"/>
                <a:ext cx="92" cy="264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6195" y="1683"/>
              <a:ext cx="2165" cy="1127"/>
              <a:chOff x="5561" y="1386"/>
              <a:chExt cx="2165" cy="1127"/>
            </a:xfrm>
          </p:grpSpPr>
          <p:sp>
            <p:nvSpPr>
              <p:cNvPr id="118" name="泪滴形 117"/>
              <p:cNvSpPr/>
              <p:nvPr/>
            </p:nvSpPr>
            <p:spPr>
              <a:xfrm rot="2220000">
                <a:off x="6376" y="1718"/>
                <a:ext cx="264" cy="92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19" name="泪滴形 118"/>
              <p:cNvSpPr/>
              <p:nvPr/>
            </p:nvSpPr>
            <p:spPr>
              <a:xfrm rot="13800000">
                <a:off x="6696" y="1472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0" name="泪滴形 119"/>
              <p:cNvSpPr/>
              <p:nvPr/>
            </p:nvSpPr>
            <p:spPr>
              <a:xfrm rot="18420000">
                <a:off x="7035" y="2223"/>
                <a:ext cx="92" cy="264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1" name="泪滴形 120"/>
              <p:cNvSpPr/>
              <p:nvPr/>
            </p:nvSpPr>
            <p:spPr>
              <a:xfrm rot="2220000">
                <a:off x="6240" y="2421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2" name="泪滴形 121"/>
              <p:cNvSpPr/>
              <p:nvPr/>
            </p:nvSpPr>
            <p:spPr>
              <a:xfrm rot="2220000">
                <a:off x="7462" y="2272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3" name="泪滴形 122"/>
              <p:cNvSpPr/>
              <p:nvPr/>
            </p:nvSpPr>
            <p:spPr>
              <a:xfrm rot="2880000">
                <a:off x="5475" y="1668"/>
                <a:ext cx="264" cy="92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4" name="泪滴形 123"/>
              <p:cNvSpPr/>
              <p:nvPr/>
            </p:nvSpPr>
            <p:spPr>
              <a:xfrm rot="19380000">
                <a:off x="6462" y="1885"/>
                <a:ext cx="92" cy="264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13" name="直接连接符 112"/>
          <p:cNvCxnSpPr/>
          <p:nvPr/>
        </p:nvCxnSpPr>
        <p:spPr>
          <a:xfrm>
            <a:off x="3855720" y="3528060"/>
            <a:ext cx="5638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>
            <a:off x="4389120" y="3543300"/>
            <a:ext cx="0" cy="411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/>
          <p:cNvSpPr txBox="1"/>
          <p:nvPr/>
        </p:nvSpPr>
        <p:spPr>
          <a:xfrm>
            <a:off x="3757295" y="3528060"/>
            <a:ext cx="947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 </a:t>
            </a:r>
            <a:r>
              <a:rPr lang="zh-CN" altLang="en-US" sz="1600"/>
              <a:t>pump</a:t>
            </a:r>
            <a:endParaRPr lang="zh-CN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94" grpId="1" animBg="1"/>
      <p:bldP spid="24" grpId="0" animBg="1"/>
      <p:bldP spid="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 rot="0">
            <a:off x="2042795" y="2421255"/>
            <a:ext cx="8219440" cy="915670"/>
            <a:chOff x="2833" y="7124"/>
            <a:chExt cx="12944" cy="1442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2833" y="7124"/>
              <a:ext cx="10" cy="14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/>
            <p:cNvGrpSpPr/>
            <p:nvPr/>
          </p:nvGrpSpPr>
          <p:grpSpPr>
            <a:xfrm>
              <a:off x="2843" y="7124"/>
              <a:ext cx="12935" cy="744"/>
              <a:chOff x="3200" y="7604"/>
              <a:chExt cx="12935" cy="744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3200" y="7604"/>
                <a:ext cx="1250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5682" y="7604"/>
                <a:ext cx="0" cy="74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矩形 26"/>
              <p:cNvSpPr/>
              <p:nvPr/>
            </p:nvSpPr>
            <p:spPr>
              <a:xfrm>
                <a:off x="15271" y="7784"/>
                <a:ext cx="864" cy="38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4818" y="7739"/>
                <a:ext cx="864" cy="47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 rot="0">
            <a:off x="1621790" y="2421255"/>
            <a:ext cx="8366760" cy="1529715"/>
            <a:chOff x="2506" y="8037"/>
            <a:chExt cx="13176" cy="2409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3179" y="10446"/>
              <a:ext cx="1250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246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2309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827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065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5672" y="8616"/>
              <a:ext cx="10" cy="183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179" y="9304"/>
              <a:ext cx="0" cy="11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12309" y="9295"/>
              <a:ext cx="3363" cy="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065" y="9720"/>
              <a:ext cx="110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7166" y="9720"/>
              <a:ext cx="0" cy="70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13107" y="8431"/>
              <a:ext cx="132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Calibri" panose="020F0502020204030204" charset="0"/>
                </a:rPr>
                <a:t>1</a:t>
              </a:r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3107" y="9585"/>
              <a:ext cx="132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2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827" y="9242"/>
              <a:ext cx="148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3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246" y="9242"/>
              <a:ext cx="15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4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2506" y="9504"/>
              <a:ext cx="673" cy="43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2843" y="9585"/>
              <a:ext cx="673" cy="3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3179" y="9534"/>
              <a:ext cx="552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2043430" y="2420620"/>
            <a:ext cx="7938770" cy="1549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621790" y="3352800"/>
            <a:ext cx="435610" cy="2743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9988550" y="2534920"/>
            <a:ext cx="287655" cy="2730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2026920" y="3368040"/>
            <a:ext cx="320040" cy="24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9815195" y="2549525"/>
            <a:ext cx="320040" cy="24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/>
        </p:nvCxnSpPr>
        <p:spPr>
          <a:xfrm>
            <a:off x="3851275" y="2438400"/>
            <a:ext cx="0" cy="14935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5867400" y="2415540"/>
            <a:ext cx="3810" cy="15538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6873240" y="2430780"/>
            <a:ext cx="0" cy="1554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H="1">
            <a:off x="7848600" y="2415540"/>
            <a:ext cx="1905" cy="1565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7841615" y="3225800"/>
            <a:ext cx="2133600" cy="0"/>
          </a:xfrm>
          <a:prstGeom prst="line">
            <a:avLst/>
          </a:prstGeom>
          <a:ln w="762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10256520" y="2514600"/>
            <a:ext cx="2011680" cy="32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72" name="直接箭头连接符 71"/>
          <p:cNvCxnSpPr/>
          <p:nvPr/>
        </p:nvCxnSpPr>
        <p:spPr>
          <a:xfrm flipH="1">
            <a:off x="10347960" y="2179320"/>
            <a:ext cx="17373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10416540" y="1704340"/>
            <a:ext cx="1600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/>
              <a:t>water</a:t>
            </a:r>
            <a:endParaRPr lang="en-US" altLang="zh-CN"/>
          </a:p>
        </p:txBody>
      </p:sp>
      <p:sp>
        <p:nvSpPr>
          <p:cNvPr id="74" name="文本框 73"/>
          <p:cNvSpPr txBox="1"/>
          <p:nvPr/>
        </p:nvSpPr>
        <p:spPr>
          <a:xfrm>
            <a:off x="10668000" y="2473325"/>
            <a:ext cx="1417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water tube</a:t>
            </a:r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6896100" y="2431415"/>
            <a:ext cx="945515" cy="15379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 rot="5400000">
            <a:off x="6801485" y="2800985"/>
            <a:ext cx="1040765" cy="646430"/>
            <a:chOff x="7942" y="1588"/>
            <a:chExt cx="1639" cy="1018"/>
          </a:xfrm>
        </p:grpSpPr>
        <p:sp>
          <p:nvSpPr>
            <p:cNvPr id="102" name="泪滴形 101"/>
            <p:cNvSpPr/>
            <p:nvPr/>
          </p:nvSpPr>
          <p:spPr>
            <a:xfrm rot="2820000">
              <a:off x="7902" y="1980"/>
              <a:ext cx="201" cy="55"/>
            </a:xfrm>
            <a:prstGeom prst="teardrop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3" name="泪滴形 102"/>
            <p:cNvSpPr/>
            <p:nvPr/>
          </p:nvSpPr>
          <p:spPr>
            <a:xfrm rot="14400000">
              <a:off x="8190" y="1869"/>
              <a:ext cx="158" cy="70"/>
            </a:xfrm>
            <a:prstGeom prst="teardrop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4" name="泪滴形 103"/>
            <p:cNvSpPr/>
            <p:nvPr/>
          </p:nvSpPr>
          <p:spPr>
            <a:xfrm rot="19020000">
              <a:off x="8344" y="2332"/>
              <a:ext cx="55" cy="201"/>
            </a:xfrm>
            <a:prstGeom prst="teardrop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6" name="泪滴形 105"/>
            <p:cNvSpPr/>
            <p:nvPr/>
          </p:nvSpPr>
          <p:spPr>
            <a:xfrm rot="2820000">
              <a:off x="8660" y="2451"/>
              <a:ext cx="201" cy="55"/>
            </a:xfrm>
            <a:prstGeom prst="teardrop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8" name="泪滴形 107"/>
            <p:cNvSpPr/>
            <p:nvPr/>
          </p:nvSpPr>
          <p:spPr>
            <a:xfrm rot="19980000">
              <a:off x="7942" y="2078"/>
              <a:ext cx="70" cy="158"/>
            </a:xfrm>
            <a:prstGeom prst="teardrop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997" y="1808"/>
              <a:ext cx="1491" cy="798"/>
              <a:chOff x="7496" y="1980"/>
              <a:chExt cx="1491" cy="798"/>
            </a:xfrm>
          </p:grpSpPr>
          <p:sp>
            <p:nvSpPr>
              <p:cNvPr id="3" name="泪滴形 2"/>
              <p:cNvSpPr/>
              <p:nvPr/>
            </p:nvSpPr>
            <p:spPr>
              <a:xfrm rot="2820000">
                <a:off x="8102" y="2180"/>
                <a:ext cx="201" cy="55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" name="泪滴形 3"/>
              <p:cNvSpPr/>
              <p:nvPr/>
            </p:nvSpPr>
            <p:spPr>
              <a:xfrm rot="14400000">
                <a:off x="8390" y="2069"/>
                <a:ext cx="158" cy="70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" name="泪滴形 11"/>
              <p:cNvSpPr/>
              <p:nvPr/>
            </p:nvSpPr>
            <p:spPr>
              <a:xfrm rot="19020000">
                <a:off x="8544" y="2532"/>
                <a:ext cx="55" cy="201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3" name="泪滴形 12"/>
              <p:cNvSpPr/>
              <p:nvPr/>
            </p:nvSpPr>
            <p:spPr>
              <a:xfrm rot="2820000">
                <a:off x="7927" y="2577"/>
                <a:ext cx="201" cy="55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4" name="泪滴形 13"/>
              <p:cNvSpPr/>
              <p:nvPr/>
            </p:nvSpPr>
            <p:spPr>
              <a:xfrm rot="2820000">
                <a:off x="8860" y="2651"/>
                <a:ext cx="201" cy="55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5" name="泪滴形 14"/>
              <p:cNvSpPr/>
              <p:nvPr/>
            </p:nvSpPr>
            <p:spPr>
              <a:xfrm rot="3480000">
                <a:off x="7452" y="2024"/>
                <a:ext cx="158" cy="70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4" name="泪滴形 23"/>
              <p:cNvSpPr/>
              <p:nvPr/>
            </p:nvSpPr>
            <p:spPr>
              <a:xfrm rot="19980000">
                <a:off x="8142" y="2278"/>
                <a:ext cx="70" cy="158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rot="19260000">
              <a:off x="8091" y="1588"/>
              <a:ext cx="1491" cy="798"/>
              <a:chOff x="7696" y="2180"/>
              <a:chExt cx="1491" cy="798"/>
            </a:xfrm>
          </p:grpSpPr>
          <p:sp>
            <p:nvSpPr>
              <p:cNvPr id="48" name="泪滴形 47"/>
              <p:cNvSpPr/>
              <p:nvPr/>
            </p:nvSpPr>
            <p:spPr>
              <a:xfrm rot="2820000">
                <a:off x="8302" y="2380"/>
                <a:ext cx="201" cy="55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9" name="泪滴形 48"/>
              <p:cNvSpPr/>
              <p:nvPr/>
            </p:nvSpPr>
            <p:spPr>
              <a:xfrm rot="14400000">
                <a:off x="8590" y="2269"/>
                <a:ext cx="158" cy="70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0" name="泪滴形 49"/>
              <p:cNvSpPr/>
              <p:nvPr/>
            </p:nvSpPr>
            <p:spPr>
              <a:xfrm rot="19020000">
                <a:off x="8744" y="2732"/>
                <a:ext cx="55" cy="201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1" name="泪滴形 50"/>
              <p:cNvSpPr/>
              <p:nvPr/>
            </p:nvSpPr>
            <p:spPr>
              <a:xfrm rot="2820000">
                <a:off x="8127" y="2777"/>
                <a:ext cx="201" cy="55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2" name="泪滴形 51"/>
              <p:cNvSpPr/>
              <p:nvPr/>
            </p:nvSpPr>
            <p:spPr>
              <a:xfrm rot="2820000">
                <a:off x="9060" y="2851"/>
                <a:ext cx="201" cy="55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3" name="泪滴形 52"/>
              <p:cNvSpPr/>
              <p:nvPr/>
            </p:nvSpPr>
            <p:spPr>
              <a:xfrm rot="3480000">
                <a:off x="7652" y="2224"/>
                <a:ext cx="158" cy="70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4" name="泪滴形 53"/>
              <p:cNvSpPr/>
              <p:nvPr/>
            </p:nvSpPr>
            <p:spPr>
              <a:xfrm rot="19980000">
                <a:off x="8342" y="2478"/>
                <a:ext cx="70" cy="158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sp>
        <p:nvSpPr>
          <p:cNvPr id="58" name="文本框 57"/>
          <p:cNvSpPr txBox="1"/>
          <p:nvPr/>
        </p:nvSpPr>
        <p:spPr>
          <a:xfrm>
            <a:off x="5202555" y="4351020"/>
            <a:ext cx="4785995" cy="916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yeast and Actinobacillus</a:t>
            </a:r>
            <a:endParaRPr lang="zh-CN" altLang="en-US"/>
          </a:p>
          <a:p>
            <a:pPr algn="ctr"/>
            <a:r>
              <a:rPr lang="en-US" altLang="zh-CN">
                <a:sym typeface="+mn-ea"/>
              </a:rPr>
              <a:t>(</a:t>
            </a:r>
            <a:r>
              <a:rPr lang="zh-CN" altLang="en-US">
                <a:sym typeface="+mn-ea"/>
              </a:rPr>
              <a:t>cut down the BOD and COD index value</a:t>
            </a:r>
            <a:r>
              <a:rPr lang="en-US" altLang="zh-CN">
                <a:sym typeface="+mn-ea"/>
              </a:rPr>
              <a:t>)</a:t>
            </a:r>
            <a:endParaRPr lang="en-US" altLang="zh-CN">
              <a:sym typeface="+mn-ea"/>
            </a:endParaRPr>
          </a:p>
          <a:p>
            <a:endParaRPr lang="zh-CN" altLang="en-US"/>
          </a:p>
        </p:txBody>
      </p:sp>
      <p:cxnSp>
        <p:nvCxnSpPr>
          <p:cNvPr id="59" name="直接箭头连接符 58"/>
          <p:cNvCxnSpPr/>
          <p:nvPr/>
        </p:nvCxnSpPr>
        <p:spPr>
          <a:xfrm>
            <a:off x="7299960" y="3726180"/>
            <a:ext cx="0" cy="5943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3855720" y="3528060"/>
            <a:ext cx="5638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4389120" y="3543300"/>
            <a:ext cx="0" cy="411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/>
          <p:cNvSpPr txBox="1"/>
          <p:nvPr/>
        </p:nvSpPr>
        <p:spPr>
          <a:xfrm>
            <a:off x="3757295" y="3528060"/>
            <a:ext cx="947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 </a:t>
            </a:r>
            <a:r>
              <a:rPr lang="zh-CN" altLang="en-US" sz="1600"/>
              <a:t>pump</a:t>
            </a:r>
            <a:endParaRPr lang="zh-CN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 rot="0">
            <a:off x="2042795" y="2421255"/>
            <a:ext cx="8219440" cy="915670"/>
            <a:chOff x="2833" y="7124"/>
            <a:chExt cx="12944" cy="1442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2833" y="7124"/>
              <a:ext cx="10" cy="14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/>
            <p:cNvGrpSpPr/>
            <p:nvPr/>
          </p:nvGrpSpPr>
          <p:grpSpPr>
            <a:xfrm>
              <a:off x="2843" y="7124"/>
              <a:ext cx="12935" cy="744"/>
              <a:chOff x="3200" y="7604"/>
              <a:chExt cx="12935" cy="744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3200" y="7604"/>
                <a:ext cx="1250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5682" y="7604"/>
                <a:ext cx="0" cy="74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矩形 26"/>
              <p:cNvSpPr/>
              <p:nvPr/>
            </p:nvSpPr>
            <p:spPr>
              <a:xfrm>
                <a:off x="15271" y="7784"/>
                <a:ext cx="864" cy="38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4818" y="7739"/>
                <a:ext cx="864" cy="47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 rot="0">
            <a:off x="1621790" y="2421255"/>
            <a:ext cx="8366760" cy="1529715"/>
            <a:chOff x="2506" y="8037"/>
            <a:chExt cx="13176" cy="2409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3179" y="10446"/>
              <a:ext cx="1250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246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2309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827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065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5672" y="8616"/>
              <a:ext cx="10" cy="183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179" y="9304"/>
              <a:ext cx="0" cy="11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12309" y="9295"/>
              <a:ext cx="3363" cy="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065" y="9720"/>
              <a:ext cx="110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7166" y="9720"/>
              <a:ext cx="0" cy="70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13107" y="8431"/>
              <a:ext cx="132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Calibri" panose="020F0502020204030204" charset="0"/>
                </a:rPr>
                <a:t>1</a:t>
              </a:r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3107" y="9585"/>
              <a:ext cx="132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2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827" y="9242"/>
              <a:ext cx="148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3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246" y="9242"/>
              <a:ext cx="15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4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2506" y="9504"/>
              <a:ext cx="673" cy="43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2843" y="9585"/>
              <a:ext cx="673" cy="3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3179" y="9534"/>
              <a:ext cx="552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2043430" y="2420620"/>
            <a:ext cx="7938770" cy="1549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621790" y="3352800"/>
            <a:ext cx="435610" cy="2743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9988550" y="2534920"/>
            <a:ext cx="287655" cy="2730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2026920" y="3368040"/>
            <a:ext cx="320040" cy="24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9815195" y="2549525"/>
            <a:ext cx="320040" cy="24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/>
        </p:nvCxnSpPr>
        <p:spPr>
          <a:xfrm>
            <a:off x="3851275" y="2438400"/>
            <a:ext cx="0" cy="14935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5867400" y="2415540"/>
            <a:ext cx="3810" cy="15538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6873240" y="2430780"/>
            <a:ext cx="0" cy="1554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H="1">
            <a:off x="7848600" y="2415540"/>
            <a:ext cx="1905" cy="1565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7841615" y="3225800"/>
            <a:ext cx="2133600" cy="0"/>
          </a:xfrm>
          <a:prstGeom prst="line">
            <a:avLst/>
          </a:prstGeom>
          <a:ln w="762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10256520" y="2514600"/>
            <a:ext cx="2011680" cy="32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72" name="直接箭头连接符 71"/>
          <p:cNvCxnSpPr/>
          <p:nvPr/>
        </p:nvCxnSpPr>
        <p:spPr>
          <a:xfrm flipH="1">
            <a:off x="10347960" y="2179320"/>
            <a:ext cx="17373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10416540" y="1704340"/>
            <a:ext cx="1600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/>
              <a:t>water</a:t>
            </a:r>
            <a:endParaRPr lang="en-US" altLang="zh-CN"/>
          </a:p>
        </p:txBody>
      </p:sp>
      <p:sp>
        <p:nvSpPr>
          <p:cNvPr id="74" name="文本框 73"/>
          <p:cNvSpPr txBox="1"/>
          <p:nvPr/>
        </p:nvSpPr>
        <p:spPr>
          <a:xfrm>
            <a:off x="10668000" y="2473325"/>
            <a:ext cx="1417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water tube</a:t>
            </a:r>
            <a:endParaRPr lang="en-US" altLang="zh-CN"/>
          </a:p>
        </p:txBody>
      </p:sp>
      <p:sp>
        <p:nvSpPr>
          <p:cNvPr id="2" name="矩形 1"/>
          <p:cNvSpPr/>
          <p:nvPr/>
        </p:nvSpPr>
        <p:spPr>
          <a:xfrm>
            <a:off x="5901690" y="2430780"/>
            <a:ext cx="945515" cy="15074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 rot="5400000">
            <a:off x="5798820" y="2944495"/>
            <a:ext cx="1040765" cy="646430"/>
            <a:chOff x="7942" y="1588"/>
            <a:chExt cx="1639" cy="1018"/>
          </a:xfrm>
        </p:grpSpPr>
        <p:sp>
          <p:nvSpPr>
            <p:cNvPr id="102" name="泪滴形 101"/>
            <p:cNvSpPr/>
            <p:nvPr/>
          </p:nvSpPr>
          <p:spPr>
            <a:xfrm rot="2820000">
              <a:off x="7902" y="1980"/>
              <a:ext cx="201" cy="55"/>
            </a:xfrm>
            <a:prstGeom prst="teardrop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3" name="泪滴形 102"/>
            <p:cNvSpPr/>
            <p:nvPr/>
          </p:nvSpPr>
          <p:spPr>
            <a:xfrm rot="14400000">
              <a:off x="8190" y="1869"/>
              <a:ext cx="158" cy="70"/>
            </a:xfrm>
            <a:prstGeom prst="teardrop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4" name="泪滴形 103"/>
            <p:cNvSpPr/>
            <p:nvPr/>
          </p:nvSpPr>
          <p:spPr>
            <a:xfrm rot="19020000">
              <a:off x="8344" y="2332"/>
              <a:ext cx="55" cy="201"/>
            </a:xfrm>
            <a:prstGeom prst="teardrop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6" name="泪滴形 105"/>
            <p:cNvSpPr/>
            <p:nvPr/>
          </p:nvSpPr>
          <p:spPr>
            <a:xfrm rot="2820000">
              <a:off x="8660" y="2451"/>
              <a:ext cx="201" cy="55"/>
            </a:xfrm>
            <a:prstGeom prst="teardrop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8" name="泪滴形 107"/>
            <p:cNvSpPr/>
            <p:nvPr/>
          </p:nvSpPr>
          <p:spPr>
            <a:xfrm rot="19980000">
              <a:off x="7942" y="2078"/>
              <a:ext cx="70" cy="158"/>
            </a:xfrm>
            <a:prstGeom prst="teardrop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997" y="1808"/>
              <a:ext cx="1491" cy="798"/>
              <a:chOff x="7496" y="1980"/>
              <a:chExt cx="1491" cy="798"/>
            </a:xfrm>
          </p:grpSpPr>
          <p:sp>
            <p:nvSpPr>
              <p:cNvPr id="3" name="泪滴形 2"/>
              <p:cNvSpPr/>
              <p:nvPr/>
            </p:nvSpPr>
            <p:spPr>
              <a:xfrm rot="2820000">
                <a:off x="8102" y="2180"/>
                <a:ext cx="201" cy="55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" name="泪滴形 3"/>
              <p:cNvSpPr/>
              <p:nvPr/>
            </p:nvSpPr>
            <p:spPr>
              <a:xfrm rot="14400000">
                <a:off x="8390" y="2069"/>
                <a:ext cx="158" cy="70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" name="泪滴形 11"/>
              <p:cNvSpPr/>
              <p:nvPr/>
            </p:nvSpPr>
            <p:spPr>
              <a:xfrm rot="19020000">
                <a:off x="8544" y="2532"/>
                <a:ext cx="55" cy="201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3" name="泪滴形 12"/>
              <p:cNvSpPr/>
              <p:nvPr/>
            </p:nvSpPr>
            <p:spPr>
              <a:xfrm rot="2820000">
                <a:off x="7927" y="2577"/>
                <a:ext cx="201" cy="55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4" name="泪滴形 13"/>
              <p:cNvSpPr/>
              <p:nvPr/>
            </p:nvSpPr>
            <p:spPr>
              <a:xfrm rot="2820000">
                <a:off x="8860" y="2651"/>
                <a:ext cx="201" cy="55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5" name="泪滴形 14"/>
              <p:cNvSpPr/>
              <p:nvPr/>
            </p:nvSpPr>
            <p:spPr>
              <a:xfrm rot="3480000">
                <a:off x="7452" y="2024"/>
                <a:ext cx="158" cy="70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4" name="泪滴形 23"/>
              <p:cNvSpPr/>
              <p:nvPr/>
            </p:nvSpPr>
            <p:spPr>
              <a:xfrm rot="19980000">
                <a:off x="8142" y="2278"/>
                <a:ext cx="70" cy="158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rot="19260000">
              <a:off x="8091" y="1588"/>
              <a:ext cx="1491" cy="798"/>
              <a:chOff x="7696" y="2180"/>
              <a:chExt cx="1491" cy="798"/>
            </a:xfrm>
          </p:grpSpPr>
          <p:sp>
            <p:nvSpPr>
              <p:cNvPr id="48" name="泪滴形 47"/>
              <p:cNvSpPr/>
              <p:nvPr/>
            </p:nvSpPr>
            <p:spPr>
              <a:xfrm rot="2820000">
                <a:off x="8302" y="2380"/>
                <a:ext cx="201" cy="55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9" name="泪滴形 48"/>
              <p:cNvSpPr/>
              <p:nvPr/>
            </p:nvSpPr>
            <p:spPr>
              <a:xfrm rot="14400000">
                <a:off x="8590" y="2269"/>
                <a:ext cx="158" cy="70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0" name="泪滴形 49"/>
              <p:cNvSpPr/>
              <p:nvPr/>
            </p:nvSpPr>
            <p:spPr>
              <a:xfrm rot="19020000">
                <a:off x="8744" y="2732"/>
                <a:ext cx="55" cy="201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1" name="泪滴形 50"/>
              <p:cNvSpPr/>
              <p:nvPr/>
            </p:nvSpPr>
            <p:spPr>
              <a:xfrm rot="2820000">
                <a:off x="8127" y="2777"/>
                <a:ext cx="201" cy="55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2" name="泪滴形 51"/>
              <p:cNvSpPr/>
              <p:nvPr/>
            </p:nvSpPr>
            <p:spPr>
              <a:xfrm rot="2820000">
                <a:off x="9060" y="2851"/>
                <a:ext cx="201" cy="55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3" name="泪滴形 52"/>
              <p:cNvSpPr/>
              <p:nvPr/>
            </p:nvSpPr>
            <p:spPr>
              <a:xfrm rot="3480000">
                <a:off x="7652" y="2224"/>
                <a:ext cx="158" cy="70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4" name="泪滴形 53"/>
              <p:cNvSpPr/>
              <p:nvPr/>
            </p:nvSpPr>
            <p:spPr>
              <a:xfrm rot="19980000">
                <a:off x="8342" y="2478"/>
                <a:ext cx="70" cy="158"/>
              </a:xfrm>
              <a:prstGeom prst="teardrop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sp>
        <p:nvSpPr>
          <p:cNvPr id="58" name="文本框 57"/>
          <p:cNvSpPr txBox="1"/>
          <p:nvPr/>
        </p:nvSpPr>
        <p:spPr>
          <a:xfrm>
            <a:off x="3940810" y="4318635"/>
            <a:ext cx="4785995" cy="916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/>
              <a:t>t</a:t>
            </a:r>
            <a:r>
              <a:rPr lang="zh-CN" altLang="en-US"/>
              <a:t>he engineered bacteria</a:t>
            </a:r>
            <a:endParaRPr lang="zh-CN" altLang="en-US"/>
          </a:p>
          <a:p>
            <a:pPr algn="ctr"/>
            <a:r>
              <a:rPr lang="en-US" altLang="zh-CN">
                <a:sym typeface="+mn-ea"/>
              </a:rPr>
              <a:t>(</a:t>
            </a:r>
            <a:r>
              <a:rPr lang="zh-CN" altLang="en-US">
                <a:sym typeface="+mn-ea"/>
              </a:rPr>
              <a:t>degrade 3-PBA</a:t>
            </a:r>
            <a:r>
              <a:rPr lang="en-US" altLang="zh-CN">
                <a:sym typeface="+mn-ea"/>
              </a:rPr>
              <a:t>)</a:t>
            </a:r>
            <a:endParaRPr lang="en-US" altLang="zh-CN">
              <a:sym typeface="+mn-ea"/>
            </a:endParaRPr>
          </a:p>
          <a:p>
            <a:endParaRPr lang="zh-CN" altLang="en-US"/>
          </a:p>
        </p:txBody>
      </p:sp>
      <p:cxnSp>
        <p:nvCxnSpPr>
          <p:cNvPr id="59" name="直接箭头连接符 58"/>
          <p:cNvCxnSpPr/>
          <p:nvPr/>
        </p:nvCxnSpPr>
        <p:spPr>
          <a:xfrm>
            <a:off x="6333490" y="3724275"/>
            <a:ext cx="0" cy="5943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3855720" y="3528060"/>
            <a:ext cx="5638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4389120" y="3543300"/>
            <a:ext cx="0" cy="411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/>
          <p:cNvSpPr txBox="1"/>
          <p:nvPr/>
        </p:nvSpPr>
        <p:spPr>
          <a:xfrm>
            <a:off x="3757295" y="3528060"/>
            <a:ext cx="947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 </a:t>
            </a:r>
            <a:r>
              <a:rPr lang="zh-CN" altLang="en-US" sz="1600"/>
              <a:t>pump</a:t>
            </a:r>
            <a:endParaRPr lang="zh-CN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 rot="0">
            <a:off x="2042795" y="2421255"/>
            <a:ext cx="8219440" cy="915670"/>
            <a:chOff x="2833" y="7124"/>
            <a:chExt cx="12944" cy="1442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2833" y="7124"/>
              <a:ext cx="10" cy="14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/>
            <p:cNvGrpSpPr/>
            <p:nvPr/>
          </p:nvGrpSpPr>
          <p:grpSpPr>
            <a:xfrm>
              <a:off x="2843" y="7124"/>
              <a:ext cx="12935" cy="744"/>
              <a:chOff x="3200" y="7604"/>
              <a:chExt cx="12935" cy="744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3200" y="7604"/>
                <a:ext cx="1250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5682" y="7604"/>
                <a:ext cx="0" cy="74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矩形 26"/>
              <p:cNvSpPr/>
              <p:nvPr/>
            </p:nvSpPr>
            <p:spPr>
              <a:xfrm>
                <a:off x="15271" y="7784"/>
                <a:ext cx="864" cy="38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4818" y="7739"/>
                <a:ext cx="864" cy="47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 rot="0">
            <a:off x="1621790" y="2421255"/>
            <a:ext cx="8366760" cy="1529715"/>
            <a:chOff x="2506" y="8037"/>
            <a:chExt cx="13176" cy="2409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3179" y="10446"/>
              <a:ext cx="1250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246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2309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827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065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5672" y="8616"/>
              <a:ext cx="10" cy="183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179" y="9304"/>
              <a:ext cx="0" cy="11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12309" y="9295"/>
              <a:ext cx="3363" cy="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065" y="9720"/>
              <a:ext cx="110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7166" y="9720"/>
              <a:ext cx="0" cy="70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13107" y="8431"/>
              <a:ext cx="132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Calibri" panose="020F0502020204030204" charset="0"/>
                </a:rPr>
                <a:t>1</a:t>
              </a:r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3107" y="9585"/>
              <a:ext cx="132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2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827" y="9242"/>
              <a:ext cx="148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3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246" y="9242"/>
              <a:ext cx="15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4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2506" y="9504"/>
              <a:ext cx="673" cy="43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2843" y="9585"/>
              <a:ext cx="673" cy="3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3179" y="9534"/>
              <a:ext cx="552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2043430" y="2420620"/>
            <a:ext cx="7938770" cy="1549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621790" y="3352800"/>
            <a:ext cx="435610" cy="2743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9988550" y="2534920"/>
            <a:ext cx="287655" cy="2730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2026920" y="3368040"/>
            <a:ext cx="320040" cy="24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9815195" y="2549525"/>
            <a:ext cx="320040" cy="24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16200000">
            <a:off x="3705860" y="1801495"/>
            <a:ext cx="513080" cy="3810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/>
        </p:nvCxnSpPr>
        <p:spPr>
          <a:xfrm>
            <a:off x="3851275" y="2438400"/>
            <a:ext cx="0" cy="14935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5867400" y="2415540"/>
            <a:ext cx="3810" cy="15538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6873240" y="2430780"/>
            <a:ext cx="0" cy="1554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H="1">
            <a:off x="7848600" y="2415540"/>
            <a:ext cx="1905" cy="1565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7841615" y="3225800"/>
            <a:ext cx="2133600" cy="0"/>
          </a:xfrm>
          <a:prstGeom prst="line">
            <a:avLst/>
          </a:prstGeom>
          <a:ln w="762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10256520" y="2514600"/>
            <a:ext cx="2011680" cy="32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72" name="直接箭头连接符 71"/>
          <p:cNvCxnSpPr/>
          <p:nvPr/>
        </p:nvCxnSpPr>
        <p:spPr>
          <a:xfrm flipH="1">
            <a:off x="10347960" y="2179320"/>
            <a:ext cx="17373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10416540" y="1704340"/>
            <a:ext cx="1600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/>
              <a:t>water</a:t>
            </a:r>
            <a:endParaRPr lang="en-US" altLang="zh-CN"/>
          </a:p>
        </p:txBody>
      </p:sp>
      <p:sp>
        <p:nvSpPr>
          <p:cNvPr id="74" name="文本框 73"/>
          <p:cNvSpPr txBox="1"/>
          <p:nvPr/>
        </p:nvSpPr>
        <p:spPr>
          <a:xfrm>
            <a:off x="10668000" y="2473325"/>
            <a:ext cx="1417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water tube</a:t>
            </a:r>
            <a:endParaRPr lang="en-US" altLang="zh-CN"/>
          </a:p>
        </p:txBody>
      </p:sp>
      <p:cxnSp>
        <p:nvCxnSpPr>
          <p:cNvPr id="75" name="直接连接符 74"/>
          <p:cNvCxnSpPr/>
          <p:nvPr/>
        </p:nvCxnSpPr>
        <p:spPr>
          <a:xfrm>
            <a:off x="3855720" y="3528060"/>
            <a:ext cx="5638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/>
          <p:cNvSpPr txBox="1"/>
          <p:nvPr/>
        </p:nvSpPr>
        <p:spPr>
          <a:xfrm>
            <a:off x="3757295" y="3528060"/>
            <a:ext cx="947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 </a:t>
            </a:r>
            <a:r>
              <a:rPr lang="zh-CN" altLang="en-US" sz="1600"/>
              <a:t>pump</a:t>
            </a:r>
            <a:endParaRPr lang="zh-CN" altLang="en-US" sz="1600"/>
          </a:p>
        </p:txBody>
      </p:sp>
      <p:cxnSp>
        <p:nvCxnSpPr>
          <p:cNvPr id="76" name="直接连接符 75"/>
          <p:cNvCxnSpPr/>
          <p:nvPr/>
        </p:nvCxnSpPr>
        <p:spPr>
          <a:xfrm>
            <a:off x="4389120" y="3543300"/>
            <a:ext cx="0" cy="411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 rot="16200000">
            <a:off x="1761490" y="3311525"/>
            <a:ext cx="158115" cy="4356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59" name="直接箭头连接符 58"/>
          <p:cNvCxnSpPr/>
          <p:nvPr/>
        </p:nvCxnSpPr>
        <p:spPr>
          <a:xfrm>
            <a:off x="5007610" y="3653790"/>
            <a:ext cx="0" cy="5943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>
            <a:off x="2813050" y="3653790"/>
            <a:ext cx="0" cy="5943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3175" y="4339590"/>
            <a:ext cx="7917815" cy="9474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en-US" altLang="zh-CN" sz="1800" b="0" u="none"/>
              <a:t>sterilize &amp; flocculant applied</a:t>
            </a:r>
            <a:endParaRPr lang="en-US" altLang="zh-CN" sz="1800" b="0" u="none"/>
          </a:p>
          <a:p>
            <a:pPr marL="0" indent="0" algn="ctr"/>
            <a:r>
              <a:rPr lang="en-US" altLang="zh-CN" sz="1800" b="0" u="none"/>
              <a:t>(remove Fecal Escherichia coli &amp; cut down the number of ascaris eggs &amp; SS value) </a:t>
            </a:r>
            <a:endParaRPr lang="en-US" altLang="zh-CN" sz="1800" b="0" u="none"/>
          </a:p>
          <a:p>
            <a:pPr marL="0" indent="0" algn="ctr"/>
            <a:endParaRPr lang="en-US" altLang="zh-CN" sz="20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 rot="0">
            <a:off x="2042795" y="2421255"/>
            <a:ext cx="8219440" cy="915670"/>
            <a:chOff x="2833" y="7124"/>
            <a:chExt cx="12944" cy="1442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2833" y="7124"/>
              <a:ext cx="10" cy="14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/>
            <p:cNvGrpSpPr/>
            <p:nvPr/>
          </p:nvGrpSpPr>
          <p:grpSpPr>
            <a:xfrm>
              <a:off x="2843" y="7124"/>
              <a:ext cx="12935" cy="744"/>
              <a:chOff x="3200" y="7604"/>
              <a:chExt cx="12935" cy="744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3200" y="7604"/>
                <a:ext cx="1250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5682" y="7604"/>
                <a:ext cx="0" cy="74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矩形 26"/>
              <p:cNvSpPr/>
              <p:nvPr/>
            </p:nvSpPr>
            <p:spPr>
              <a:xfrm>
                <a:off x="15271" y="7784"/>
                <a:ext cx="864" cy="38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4818" y="7739"/>
                <a:ext cx="864" cy="47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 rot="0">
            <a:off x="1621790" y="2421255"/>
            <a:ext cx="8366760" cy="1529715"/>
            <a:chOff x="2506" y="8037"/>
            <a:chExt cx="13176" cy="2409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3179" y="10446"/>
              <a:ext cx="1250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246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2309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827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065" y="8037"/>
              <a:ext cx="0" cy="24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5672" y="8616"/>
              <a:ext cx="10" cy="183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179" y="9304"/>
              <a:ext cx="0" cy="11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12309" y="9295"/>
              <a:ext cx="3363" cy="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065" y="9720"/>
              <a:ext cx="110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7166" y="9720"/>
              <a:ext cx="0" cy="70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13107" y="8431"/>
              <a:ext cx="132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Calibri" panose="020F0502020204030204" charset="0"/>
                </a:rPr>
                <a:t>1</a:t>
              </a:r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3107" y="9585"/>
              <a:ext cx="132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2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827" y="9242"/>
              <a:ext cx="148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3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246" y="9242"/>
              <a:ext cx="15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latin typeface="Calibri" panose="020F0502020204030204" charset="0"/>
                </a:rPr>
                <a:t>4</a:t>
              </a:r>
              <a:endParaRPr lang="en-US" altLang="zh-CN">
                <a:latin typeface="Calibri" panose="020F050202020403020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2506" y="9504"/>
              <a:ext cx="673" cy="43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2843" y="9585"/>
              <a:ext cx="673" cy="3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3179" y="9534"/>
              <a:ext cx="552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2043430" y="2420620"/>
            <a:ext cx="7938770" cy="1549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621790" y="3352800"/>
            <a:ext cx="435610" cy="2743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9988550" y="2534920"/>
            <a:ext cx="287655" cy="2730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2026920" y="3368040"/>
            <a:ext cx="320040" cy="24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9815195" y="2549525"/>
            <a:ext cx="320040" cy="24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/>
        </p:nvCxnSpPr>
        <p:spPr>
          <a:xfrm>
            <a:off x="3851275" y="2438400"/>
            <a:ext cx="0" cy="14935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5867400" y="2415540"/>
            <a:ext cx="3810" cy="15538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6873240" y="2430780"/>
            <a:ext cx="0" cy="1554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H="1">
            <a:off x="7848600" y="2415540"/>
            <a:ext cx="1905" cy="1565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7841615" y="3225800"/>
            <a:ext cx="2133600" cy="0"/>
          </a:xfrm>
          <a:prstGeom prst="line">
            <a:avLst/>
          </a:prstGeom>
          <a:ln w="762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10256520" y="2514600"/>
            <a:ext cx="2011680" cy="32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72" name="直接箭头连接符 71"/>
          <p:cNvCxnSpPr/>
          <p:nvPr/>
        </p:nvCxnSpPr>
        <p:spPr>
          <a:xfrm flipH="1">
            <a:off x="98425" y="3039745"/>
            <a:ext cx="17373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10416540" y="1704340"/>
            <a:ext cx="1600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/>
              <a:t>water</a:t>
            </a:r>
            <a:endParaRPr lang="en-US" altLang="zh-CN"/>
          </a:p>
        </p:txBody>
      </p:sp>
      <p:sp>
        <p:nvSpPr>
          <p:cNvPr id="74" name="文本框 73"/>
          <p:cNvSpPr txBox="1"/>
          <p:nvPr/>
        </p:nvSpPr>
        <p:spPr>
          <a:xfrm>
            <a:off x="10668000" y="2473325"/>
            <a:ext cx="1417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water tube</a:t>
            </a:r>
            <a:endParaRPr lang="en-US" altLang="zh-CN"/>
          </a:p>
        </p:txBody>
      </p:sp>
      <p:cxnSp>
        <p:nvCxnSpPr>
          <p:cNvPr id="75" name="直接连接符 74"/>
          <p:cNvCxnSpPr/>
          <p:nvPr/>
        </p:nvCxnSpPr>
        <p:spPr>
          <a:xfrm>
            <a:off x="3855720" y="3528060"/>
            <a:ext cx="5638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4389120" y="3543300"/>
            <a:ext cx="0" cy="411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/>
          <p:cNvSpPr txBox="1"/>
          <p:nvPr/>
        </p:nvSpPr>
        <p:spPr>
          <a:xfrm>
            <a:off x="3757295" y="3528060"/>
            <a:ext cx="947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 </a:t>
            </a:r>
            <a:r>
              <a:rPr lang="zh-CN" altLang="en-US" sz="1600"/>
              <a:t>pump</a:t>
            </a:r>
            <a:endParaRPr lang="zh-CN" altLang="en-US" sz="1600"/>
          </a:p>
        </p:txBody>
      </p:sp>
      <p:sp>
        <p:nvSpPr>
          <p:cNvPr id="3" name="矩形 2"/>
          <p:cNvSpPr/>
          <p:nvPr/>
        </p:nvSpPr>
        <p:spPr>
          <a:xfrm>
            <a:off x="-389890" y="3329940"/>
            <a:ext cx="2011680" cy="32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1760" y="3305810"/>
            <a:ext cx="1417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water tube</a:t>
            </a:r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21590" y="2549525"/>
            <a:ext cx="1600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/>
              <a:t>water</a:t>
            </a:r>
            <a:endParaRPr lang="en-US" altLang="zh-CN"/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10474960" y="2306320"/>
            <a:ext cx="17373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572</Words>
  <Application>WPS 演示</Application>
  <PresentationFormat>宽屏</PresentationFormat>
  <Paragraphs>140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微软雅黑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xiaofei</dc:creator>
  <cp:lastModifiedBy>xiaofei</cp:lastModifiedBy>
  <cp:revision>3</cp:revision>
  <dcterms:created xsi:type="dcterms:W3CDTF">2016-10-17T07:17:00Z</dcterms:created>
  <dcterms:modified xsi:type="dcterms:W3CDTF">2016-10-17T09:39:34Z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